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57"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61"/>
    <a:srgbClr val="532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63BF8-65C3-4106-968F-26097885A81C}" v="96" dt="2024-12-03T14:54:15.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BD37-CA6D-9B62-05B7-3CF97B213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232898-A8C8-5A4A-5878-BEF9152BF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34293F-5A5C-C9E9-970C-6272653CE65E}"/>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2FDA4450-7981-2BE2-4DD2-A2072629E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3A0DD-DC3E-FF1A-AA25-82788FDA5060}"/>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63421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58D6-C2C7-1409-982B-59E3DF6758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2C932B-853E-B597-6A60-8C40E37211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85316-1929-ED3C-E2EE-48C5D7642EFB}"/>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0B7A93EB-2BC1-F862-2CE8-BE6AAAB88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F744D1-CF43-E545-92BF-6BFC7BA23FCD}"/>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32229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64014-BB4B-9817-1E07-A0C8BA75ED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3FDAB-E86E-B82D-B7D1-AD0CA77B4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EFE5D-3577-7694-B7F1-A56144F2A49B}"/>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8997BA71-D427-064B-7DCD-45442360E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A255D1-2462-8C0B-E9CA-1443E8E877B0}"/>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337471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6508-4AAE-48C5-0828-350AC609B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4B81E1-917B-4FC7-EE1D-41D3BA3329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F9C96-C4EF-9331-099D-38406EC05078}"/>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34566BDA-194F-FD90-FDDE-C29983552F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6A1B4-7B2E-DC56-F1E1-BC7822BF90FF}"/>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270651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5B50-F50D-44B8-2E64-835B11CEE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C37BA4-1BFC-14A1-AB64-5089457471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E7AFD-6B6E-6815-FB9B-2C10AA31ACE6}"/>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37DF4A3B-8DDA-475D-BA93-FFD9204D8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98211-5348-188A-C8AD-5E817ACA1D11}"/>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93354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D48D-7A42-3F52-08CC-8BA84BD44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5DE0A6-BEA9-636B-B4D2-15FE32E06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50283-E536-A3CB-1A34-3F6C2062B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FC436A-66C5-9CCC-BAFD-B8B7A65EBD31}"/>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6" name="Footer Placeholder 5">
            <a:extLst>
              <a:ext uri="{FF2B5EF4-FFF2-40B4-BE49-F238E27FC236}">
                <a16:creationId xmlns:a16="http://schemas.microsoft.com/office/drawing/2014/main" id="{2E380162-860D-3BBC-820C-9CD723FCB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1B108C-0ED2-663B-F734-D219A5CE08CF}"/>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378963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D289-897A-D253-DB75-F32C5A76AC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26DCEE-8C35-D911-A994-C6AF74027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5FA21-EC6E-2B57-ECF1-887E2B4A6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1A20BF-BB25-610D-FDA6-D24DB6D3A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EA721-0C26-070A-8E9C-33752DA54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277A41-1FCF-28D2-46D4-8F2F737D6F79}"/>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8" name="Footer Placeholder 7">
            <a:extLst>
              <a:ext uri="{FF2B5EF4-FFF2-40B4-BE49-F238E27FC236}">
                <a16:creationId xmlns:a16="http://schemas.microsoft.com/office/drawing/2014/main" id="{9FF91331-6B3D-D854-D7FE-BB9526AC8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BED11F-4570-99A5-8142-2DEC6714D3B1}"/>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142753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0133-E6D0-7CC0-CFA0-1ED749604F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106623-8023-9D4B-3383-3DC0B69D3082}"/>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4" name="Footer Placeholder 3">
            <a:extLst>
              <a:ext uri="{FF2B5EF4-FFF2-40B4-BE49-F238E27FC236}">
                <a16:creationId xmlns:a16="http://schemas.microsoft.com/office/drawing/2014/main" id="{AFCEE100-0B34-D615-6E14-A3A2F9A775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E4495A-E90D-08E7-B64A-1E697F09DA42}"/>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25504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4B724-01E2-3827-D330-307F6FABD161}"/>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3" name="Footer Placeholder 2">
            <a:extLst>
              <a:ext uri="{FF2B5EF4-FFF2-40B4-BE49-F238E27FC236}">
                <a16:creationId xmlns:a16="http://schemas.microsoft.com/office/drawing/2014/main" id="{0D45A15C-8EC1-A437-DE10-AEDE626E20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59B48B-5F1E-452A-2304-E8B83376CE70}"/>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201678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6812-FFE0-7C04-6DB8-6D7B44211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694080-9952-CC73-6993-7162A2BF6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AAA686-FBDB-A3C9-3794-1C93F32C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017AA-D3DE-28F5-9CD0-B4D01CD172A5}"/>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6" name="Footer Placeholder 5">
            <a:extLst>
              <a:ext uri="{FF2B5EF4-FFF2-40B4-BE49-F238E27FC236}">
                <a16:creationId xmlns:a16="http://schemas.microsoft.com/office/drawing/2014/main" id="{78996B3C-AAE6-D9E0-5794-EAA4846E77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E16E7-13B1-D3C7-FF6A-0DE55C52C80A}"/>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374694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9C09-BC0F-66EF-2B03-FBE731136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828DB2-35DA-9210-C937-4DDE216C3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17393C-ED29-8954-99AC-DD094EF57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18977-9A54-54BB-7E27-216DDFF634A0}"/>
              </a:ext>
            </a:extLst>
          </p:cNvPr>
          <p:cNvSpPr>
            <a:spLocks noGrp="1"/>
          </p:cNvSpPr>
          <p:nvPr>
            <p:ph type="dt" sz="half" idx="10"/>
          </p:nvPr>
        </p:nvSpPr>
        <p:spPr/>
        <p:txBody>
          <a:bodyPr/>
          <a:lstStyle/>
          <a:p>
            <a:fld id="{75443BBA-2EF7-4978-9A9A-7F53CF7EF2E9}" type="datetimeFigureOut">
              <a:rPr lang="en-GB" smtClean="0"/>
              <a:t>05/12/2024</a:t>
            </a:fld>
            <a:endParaRPr lang="en-GB"/>
          </a:p>
        </p:txBody>
      </p:sp>
      <p:sp>
        <p:nvSpPr>
          <p:cNvPr id="6" name="Footer Placeholder 5">
            <a:extLst>
              <a:ext uri="{FF2B5EF4-FFF2-40B4-BE49-F238E27FC236}">
                <a16:creationId xmlns:a16="http://schemas.microsoft.com/office/drawing/2014/main" id="{8C0449BE-DE72-6354-EAA0-A9A6DC5C45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715385-05F8-88D9-0C40-A85B7720E009}"/>
              </a:ext>
            </a:extLst>
          </p:cNvPr>
          <p:cNvSpPr>
            <a:spLocks noGrp="1"/>
          </p:cNvSpPr>
          <p:nvPr>
            <p:ph type="sldNum" sz="quarter" idx="12"/>
          </p:nvPr>
        </p:nvSpPr>
        <p:spPr/>
        <p:txBody>
          <a:bodyPr/>
          <a:lstStyle/>
          <a:p>
            <a:fld id="{E069E5B4-0B53-411D-8B94-2FD7E2C9DDFC}" type="slidenum">
              <a:rPr lang="en-GB" smtClean="0"/>
              <a:t>‹#›</a:t>
            </a:fld>
            <a:endParaRPr lang="en-GB"/>
          </a:p>
        </p:txBody>
      </p:sp>
    </p:spTree>
    <p:extLst>
      <p:ext uri="{BB962C8B-B14F-4D97-AF65-F5344CB8AC3E}">
        <p14:creationId xmlns:p14="http://schemas.microsoft.com/office/powerpoint/2010/main" val="16644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22E5E-CB0E-9103-6D18-727544DBF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1F4-7C2B-CF35-9B09-8C57DA2B1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7B453-7C5C-89E9-5EC0-5E2E09A31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443BBA-2EF7-4978-9A9A-7F53CF7EF2E9}" type="datetimeFigureOut">
              <a:rPr lang="en-GB" smtClean="0"/>
              <a:t>05/12/2024</a:t>
            </a:fld>
            <a:endParaRPr lang="en-GB"/>
          </a:p>
        </p:txBody>
      </p:sp>
      <p:sp>
        <p:nvSpPr>
          <p:cNvPr id="5" name="Footer Placeholder 4">
            <a:extLst>
              <a:ext uri="{FF2B5EF4-FFF2-40B4-BE49-F238E27FC236}">
                <a16:creationId xmlns:a16="http://schemas.microsoft.com/office/drawing/2014/main" id="{26F8FDC5-EE44-380A-BB39-C1635D41B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2938742-4BA9-0B03-1C18-FA1678DBA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69E5B4-0B53-411D-8B94-2FD7E2C9DDFC}" type="slidenum">
              <a:rPr lang="en-GB" smtClean="0"/>
              <a:t>‹#›</a:t>
            </a:fld>
            <a:endParaRPr lang="en-GB"/>
          </a:p>
        </p:txBody>
      </p:sp>
    </p:spTree>
    <p:extLst>
      <p:ext uri="{BB962C8B-B14F-4D97-AF65-F5344CB8AC3E}">
        <p14:creationId xmlns:p14="http://schemas.microsoft.com/office/powerpoint/2010/main" val="137299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0F5A-180F-6FAB-33AA-DC22613D3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DF4F7-014F-E591-68B0-50DD9CDC55B7}"/>
              </a:ext>
            </a:extLst>
          </p:cNvPr>
          <p:cNvSpPr>
            <a:spLocks noGrp="1"/>
          </p:cNvSpPr>
          <p:nvPr>
            <p:ph type="title"/>
          </p:nvPr>
        </p:nvSpPr>
        <p:spPr>
          <a:xfrm>
            <a:off x="4194810" y="797056"/>
            <a:ext cx="7496175" cy="1325563"/>
          </a:xfrm>
        </p:spPr>
        <p:txBody>
          <a:bodyPr/>
          <a:lstStyle/>
          <a:p>
            <a:r>
              <a:rPr lang="en-GB" b="1" dirty="0"/>
              <a:t>The Porter’s Speech</a:t>
            </a:r>
          </a:p>
        </p:txBody>
      </p:sp>
      <p:sp>
        <p:nvSpPr>
          <p:cNvPr id="3" name="Content Placeholder 2">
            <a:extLst>
              <a:ext uri="{FF2B5EF4-FFF2-40B4-BE49-F238E27FC236}">
                <a16:creationId xmlns:a16="http://schemas.microsoft.com/office/drawing/2014/main" id="{045D8830-4204-CF34-63AD-8F433092EDCA}"/>
              </a:ext>
            </a:extLst>
          </p:cNvPr>
          <p:cNvSpPr>
            <a:spLocks noGrp="1"/>
          </p:cNvSpPr>
          <p:nvPr>
            <p:ph idx="1"/>
          </p:nvPr>
        </p:nvSpPr>
        <p:spPr>
          <a:xfrm>
            <a:off x="4194810" y="2033034"/>
            <a:ext cx="7833360" cy="4351338"/>
          </a:xfrm>
        </p:spPr>
        <p:txBody>
          <a:bodyPr>
            <a:normAutofit/>
          </a:bodyPr>
          <a:lstStyle/>
          <a:p>
            <a:pPr marL="0" lvl="0" indent="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Act 2, Scene 3, a character called the Porter </a:t>
            </a:r>
            <a:r>
              <a:rPr lang="en-GB" sz="1800" kern="100" dirty="0">
                <a:latin typeface="Aptos" panose="020B0004020202020204" pitchFamily="34" charset="0"/>
                <a:ea typeface="Aptos" panose="020B0004020202020204" pitchFamily="34" charset="0"/>
                <a:cs typeface="Times New Roman" panose="02020603050405020304" pitchFamily="18" charset="0"/>
              </a:rPr>
              <a:t>lists behaviours that he (and the audience) finds frustrating and imagines sending people who do them through the gates of hell.</a:t>
            </a:r>
          </a:p>
          <a:p>
            <a:pPr marL="0" lvl="0" indent="0">
              <a:buNone/>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buNone/>
            </a:pPr>
            <a:r>
              <a:rPr lang="en-GB" sz="1800" kern="100" dirty="0">
                <a:latin typeface="Aptos" panose="020B0004020202020204" pitchFamily="34" charset="0"/>
                <a:ea typeface="Aptos" panose="020B0004020202020204" pitchFamily="34" charset="0"/>
                <a:cs typeface="Times New Roman" panose="02020603050405020304" pitchFamily="18" charset="0"/>
              </a:rPr>
              <a:t>The Porter's speech was (we presume) funny and topical in 1606, but the references are very context specific and meaningless to a modern audience.</a:t>
            </a:r>
          </a:p>
          <a:p>
            <a:pPr marL="0" lvl="0" indent="0">
              <a:buNone/>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buNone/>
            </a:pPr>
            <a:r>
              <a:rPr lang="en-GB" sz="1800" kern="100" dirty="0">
                <a:latin typeface="Aptos" panose="020B0004020202020204" pitchFamily="34" charset="0"/>
                <a:ea typeface="Aptos" panose="020B0004020202020204" pitchFamily="34" charset="0"/>
                <a:cs typeface="Times New Roman" panose="02020603050405020304" pitchFamily="18" charset="0"/>
              </a:rPr>
              <a:t>This made us wonder: </a:t>
            </a:r>
          </a:p>
          <a:p>
            <a:pPr marL="0" lvl="0" indent="0">
              <a:buNone/>
            </a:pPr>
            <a:r>
              <a:rPr lang="en-GB" sz="1800" b="1" kern="100" dirty="0">
                <a:latin typeface="Aptos" panose="020B0004020202020204" pitchFamily="34" charset="0"/>
                <a:ea typeface="Aptos" panose="020B0004020202020204" pitchFamily="34" charset="0"/>
                <a:cs typeface="Times New Roman" panose="02020603050405020304" pitchFamily="18" charset="0"/>
              </a:rPr>
              <a:t>What behaviours do our audience of UK students in 2025 find frustrating?</a:t>
            </a:r>
          </a:p>
          <a:p>
            <a:pPr marL="0" lvl="0" indent="0">
              <a:buNone/>
            </a:pPr>
            <a:r>
              <a:rPr lang="en-GB" sz="1800" b="1" kern="100" dirty="0">
                <a:latin typeface="Aptos" panose="020B0004020202020204" pitchFamily="34" charset="0"/>
                <a:ea typeface="Aptos" panose="020B0004020202020204" pitchFamily="34" charset="0"/>
                <a:cs typeface="Times New Roman" panose="02020603050405020304" pitchFamily="18" charset="0"/>
              </a:rPr>
              <a:t>What behaviours are frustrating enough to earn someone a place in hell?</a:t>
            </a:r>
          </a:p>
          <a:p>
            <a:pPr marL="0" lvl="0" indent="0">
              <a:buNone/>
            </a:pPr>
            <a:r>
              <a:rPr lang="en-GB" sz="1800" b="1" kern="100" dirty="0">
                <a:latin typeface="Aptos" panose="020B0004020202020204" pitchFamily="34" charset="0"/>
                <a:ea typeface="Aptos" panose="020B0004020202020204" pitchFamily="34" charset="0"/>
                <a:cs typeface="Times New Roman" panose="02020603050405020304" pitchFamily="18" charset="0"/>
              </a:rPr>
              <a:t>We want to find out!</a:t>
            </a:r>
          </a:p>
          <a:p>
            <a:pPr marL="0" indent="0">
              <a:buNone/>
            </a:pPr>
            <a:endParaRPr lang="en-GB" dirty="0"/>
          </a:p>
        </p:txBody>
      </p:sp>
      <p:pic>
        <p:nvPicPr>
          <p:cNvPr id="5" name="Picture 4" descr="A group of people kicking each other&#10;&#10;Description automatically generated">
            <a:extLst>
              <a:ext uri="{FF2B5EF4-FFF2-40B4-BE49-F238E27FC236}">
                <a16:creationId xmlns:a16="http://schemas.microsoft.com/office/drawing/2014/main" id="{7E7E2D58-E458-3D89-ECCA-A2C7685B3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6EDE3688-1A3C-A98C-4113-62BEB4EC555F}"/>
              </a:ext>
            </a:extLst>
          </p:cNvPr>
          <p:cNvPicPr>
            <a:picLocks noChangeAspect="1"/>
          </p:cNvPicPr>
          <p:nvPr/>
        </p:nvPicPr>
        <p:blipFill>
          <a:blip r:embed="rId3"/>
          <a:srcRect l="35273" r="54" b="704"/>
          <a:stretch/>
        </p:blipFill>
        <p:spPr>
          <a:xfrm>
            <a:off x="10023266" y="-98416"/>
            <a:ext cx="2004904" cy="998342"/>
          </a:xfrm>
          <a:prstGeom prst="rect">
            <a:avLst/>
          </a:prstGeom>
        </p:spPr>
      </p:pic>
      <p:sp>
        <p:nvSpPr>
          <p:cNvPr id="7" name="Rectangle 6">
            <a:extLst>
              <a:ext uri="{FF2B5EF4-FFF2-40B4-BE49-F238E27FC236}">
                <a16:creationId xmlns:a16="http://schemas.microsoft.com/office/drawing/2014/main" id="{9338E657-BEE5-5A90-CBE1-DAA71139001D}"/>
              </a:ext>
            </a:extLst>
          </p:cNvPr>
          <p:cNvSpPr/>
          <p:nvPr/>
        </p:nvSpPr>
        <p:spPr>
          <a:xfrm>
            <a:off x="1" y="6629400"/>
            <a:ext cx="12192000" cy="228600"/>
          </a:xfrm>
          <a:prstGeom prst="rect">
            <a:avLst/>
          </a:prstGeom>
          <a:solidFill>
            <a:srgbClr val="532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779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6008-E116-862A-D0FA-BE58679F7B8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7C1AE6F-FB02-0A73-CFE7-2969E2BE2691}"/>
              </a:ext>
            </a:extLst>
          </p:cNvPr>
          <p:cNvSpPr/>
          <p:nvPr/>
        </p:nvSpPr>
        <p:spPr>
          <a:xfrm>
            <a:off x="6096000" y="0"/>
            <a:ext cx="6096000" cy="6629400"/>
          </a:xfrm>
          <a:prstGeom prst="rect">
            <a:avLst/>
          </a:prstGeom>
          <a:solidFill>
            <a:srgbClr val="4057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C1A4458-89C0-5490-3CEF-E863EA490BED}"/>
              </a:ext>
            </a:extLst>
          </p:cNvPr>
          <p:cNvSpPr>
            <a:spLocks noGrp="1"/>
          </p:cNvSpPr>
          <p:nvPr>
            <p:ph type="title"/>
          </p:nvPr>
        </p:nvSpPr>
        <p:spPr>
          <a:xfrm>
            <a:off x="735330" y="440532"/>
            <a:ext cx="4259580" cy="1325563"/>
          </a:xfrm>
        </p:spPr>
        <p:txBody>
          <a:bodyPr/>
          <a:lstStyle/>
          <a:p>
            <a:r>
              <a:rPr lang="en-GB" b="1" dirty="0"/>
              <a:t>The competition</a:t>
            </a:r>
          </a:p>
        </p:txBody>
      </p:sp>
      <p:sp>
        <p:nvSpPr>
          <p:cNvPr id="3" name="Content Placeholder 2">
            <a:extLst>
              <a:ext uri="{FF2B5EF4-FFF2-40B4-BE49-F238E27FC236}">
                <a16:creationId xmlns:a16="http://schemas.microsoft.com/office/drawing/2014/main" id="{8749CDD6-3DD0-9FDB-E493-254E58631BF8}"/>
              </a:ext>
            </a:extLst>
          </p:cNvPr>
          <p:cNvSpPr>
            <a:spLocks noGrp="1"/>
          </p:cNvSpPr>
          <p:nvPr>
            <p:ph idx="1"/>
          </p:nvPr>
        </p:nvSpPr>
        <p:spPr>
          <a:xfrm>
            <a:off x="735330" y="1690688"/>
            <a:ext cx="4850130" cy="4351338"/>
          </a:xfrm>
        </p:spPr>
        <p:txBody>
          <a:bodyPr>
            <a:normAutofit/>
          </a:bodyPr>
          <a:lstStyle/>
          <a:p>
            <a:pPr marL="0" lvl="0" indent="0">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Your job:</a:t>
            </a:r>
            <a:br>
              <a:rPr lang="en-GB" sz="1800" b="1" kern="100" dirty="0">
                <a:effectLst/>
                <a:latin typeface="Aptos" panose="020B0004020202020204" pitchFamily="34" charset="0"/>
                <a:ea typeface="Aptos" panose="020B0004020202020204" pitchFamily="34" charset="0"/>
                <a:cs typeface="Times New Roman" panose="02020603050405020304" pitchFamily="18" charset="0"/>
              </a:rPr>
            </a:br>
            <a:endParaRPr lang="en-GB" sz="1800" b="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Our 2025 production will bring Macbeth into a modern warfare setting. We want you to update the Porter’s speech for 2025 by replacing the people/behaviours he is criticising with people/behaviours from 2025 that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you</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think are enough to earn someone a place in hell!</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winning version will then be performed on the Globe stage in every performance of this year’s </a:t>
            </a:r>
            <a:r>
              <a:rPr lang="en-GB" sz="1800" i="1" kern="100" dirty="0">
                <a:effectLst/>
                <a:latin typeface="Aptos" panose="020B0004020202020204" pitchFamily="34" charset="0"/>
                <a:ea typeface="Aptos" panose="020B0004020202020204" pitchFamily="34" charset="0"/>
                <a:cs typeface="Times New Roman" panose="02020603050405020304" pitchFamily="18" charset="0"/>
              </a:rPr>
              <a:t>Playing Shakespeare with Deutsche Bank: Macbeth</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over 30,000 students.</a:t>
            </a:r>
          </a:p>
          <a:p>
            <a:endParaRPr lang="en-GB" dirty="0"/>
          </a:p>
        </p:txBody>
      </p:sp>
      <p:sp>
        <p:nvSpPr>
          <p:cNvPr id="4" name="Content Placeholder 2">
            <a:extLst>
              <a:ext uri="{FF2B5EF4-FFF2-40B4-BE49-F238E27FC236}">
                <a16:creationId xmlns:a16="http://schemas.microsoft.com/office/drawing/2014/main" id="{873F668E-2847-D734-7854-8EDB95C49184}"/>
              </a:ext>
            </a:extLst>
          </p:cNvPr>
          <p:cNvSpPr txBox="1">
            <a:spLocks/>
          </p:cNvSpPr>
          <p:nvPr/>
        </p:nvSpPr>
        <p:spPr>
          <a:xfrm>
            <a:off x="6682740" y="730353"/>
            <a:ext cx="5257800" cy="56053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chemeClr val="bg1"/>
                </a:solidFill>
                <a:latin typeface="Aptos" panose="020B0004020202020204" pitchFamily="34" charset="0"/>
                <a:ea typeface="Times New Roman" panose="02020603050405020304" pitchFamily="18" charset="0"/>
                <a:cs typeface="Aptos" panose="020B0004020202020204" pitchFamily="34" charset="0"/>
              </a:rPr>
              <a:t>PORTER:   </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Here’s a farmer that hanged</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himself on </a:t>
            </a:r>
            <a:r>
              <a:rPr lang="en-GB" sz="1800" dirty="0" err="1">
                <a:solidFill>
                  <a:schemeClr val="bg1"/>
                </a:solidFill>
                <a:latin typeface="Aptos" panose="020B0004020202020204" pitchFamily="34" charset="0"/>
                <a:ea typeface="Times New Roman" panose="02020603050405020304" pitchFamily="18" charset="0"/>
                <a:cs typeface="Aptos" panose="020B0004020202020204" pitchFamily="34" charset="0"/>
              </a:rPr>
              <a:t>th</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expectation of plenty. Come in time!</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Have napkins enough about you; here you’ll sweat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for ’t.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Knock, knock! Who’s there, in </a:t>
            </a:r>
            <a:r>
              <a:rPr lang="en-GB" sz="1800" dirty="0" err="1">
                <a:solidFill>
                  <a:schemeClr val="bg1"/>
                </a:solidFill>
                <a:latin typeface="Aptos" panose="020B0004020202020204" pitchFamily="34" charset="0"/>
                <a:ea typeface="Times New Roman" panose="02020603050405020304" pitchFamily="18" charset="0"/>
                <a:cs typeface="Aptos" panose="020B0004020202020204" pitchFamily="34" charset="0"/>
              </a:rPr>
              <a:t>th</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other devil’s name? Faith, here’s an equivocator</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that could swear in both the scales against either</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scale, who committed treason enough for God’s</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sake yet could not equivocate to heaven. O, come in,</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equivocator.</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Knock, knock, knock! Who’s</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there? Faith, here’s an English tailor come hither for</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stealing out of a French hose. Come in, tailor. Here</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you may roast your goose.</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endParaRPr lang="en-GB" dirty="0">
              <a:solidFill>
                <a:schemeClr val="bg1"/>
              </a:solidFill>
            </a:endParaRPr>
          </a:p>
        </p:txBody>
      </p:sp>
      <p:sp>
        <p:nvSpPr>
          <p:cNvPr id="8" name="Rectangle 7">
            <a:extLst>
              <a:ext uri="{FF2B5EF4-FFF2-40B4-BE49-F238E27FC236}">
                <a16:creationId xmlns:a16="http://schemas.microsoft.com/office/drawing/2014/main" id="{793A2334-83DB-798D-4645-86A257C07EE7}"/>
              </a:ext>
            </a:extLst>
          </p:cNvPr>
          <p:cNvSpPr/>
          <p:nvPr/>
        </p:nvSpPr>
        <p:spPr>
          <a:xfrm>
            <a:off x="1" y="6629400"/>
            <a:ext cx="12192000" cy="228600"/>
          </a:xfrm>
          <a:prstGeom prst="rect">
            <a:avLst/>
          </a:prstGeom>
          <a:solidFill>
            <a:srgbClr val="532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708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7F88-30C2-ABD3-6652-6C580AF5C395}"/>
              </a:ext>
            </a:extLst>
          </p:cNvPr>
          <p:cNvSpPr>
            <a:spLocks noGrp="1"/>
          </p:cNvSpPr>
          <p:nvPr>
            <p:ph type="title"/>
          </p:nvPr>
        </p:nvSpPr>
        <p:spPr>
          <a:xfrm>
            <a:off x="699136" y="178436"/>
            <a:ext cx="4697729" cy="1325563"/>
          </a:xfrm>
        </p:spPr>
        <p:txBody>
          <a:bodyPr>
            <a:normAutofit/>
          </a:bodyPr>
          <a:lstStyle/>
          <a:p>
            <a:r>
              <a:rPr lang="en-GB" sz="3600" b="1" dirty="0"/>
              <a:t>Act II, Scene 3: </a:t>
            </a:r>
            <a:br>
              <a:rPr lang="en-GB" sz="3600" b="1" dirty="0"/>
            </a:br>
            <a:r>
              <a:rPr lang="en-GB" sz="3600" b="1" dirty="0"/>
              <a:t>The Porter’s Speech</a:t>
            </a:r>
          </a:p>
        </p:txBody>
      </p:sp>
      <p:sp>
        <p:nvSpPr>
          <p:cNvPr id="7" name="Rectangle 6">
            <a:extLst>
              <a:ext uri="{FF2B5EF4-FFF2-40B4-BE49-F238E27FC236}">
                <a16:creationId xmlns:a16="http://schemas.microsoft.com/office/drawing/2014/main" id="{B696D2DE-B655-1C06-7E5D-565B5C507E02}"/>
              </a:ext>
            </a:extLst>
          </p:cNvPr>
          <p:cNvSpPr/>
          <p:nvPr/>
        </p:nvSpPr>
        <p:spPr>
          <a:xfrm>
            <a:off x="1" y="6629400"/>
            <a:ext cx="12192000" cy="228600"/>
          </a:xfrm>
          <a:prstGeom prst="rect">
            <a:avLst/>
          </a:prstGeom>
          <a:solidFill>
            <a:srgbClr val="532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2E68ADC8-E84F-2524-5AB9-C68DEA5BB09C}"/>
              </a:ext>
            </a:extLst>
          </p:cNvPr>
          <p:cNvSpPr/>
          <p:nvPr/>
        </p:nvSpPr>
        <p:spPr>
          <a:xfrm>
            <a:off x="6096000" y="0"/>
            <a:ext cx="6096000" cy="6629400"/>
          </a:xfrm>
          <a:prstGeom prst="rect">
            <a:avLst/>
          </a:prstGeom>
          <a:solidFill>
            <a:srgbClr val="4057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470B3A55-76D8-2F58-BB1E-1603305E1C62}"/>
              </a:ext>
            </a:extLst>
          </p:cNvPr>
          <p:cNvSpPr txBox="1">
            <a:spLocks/>
          </p:cNvSpPr>
          <p:nvPr/>
        </p:nvSpPr>
        <p:spPr>
          <a:xfrm>
            <a:off x="6682740" y="730353"/>
            <a:ext cx="5257800" cy="56053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chemeClr val="bg1"/>
                </a:solidFill>
                <a:latin typeface="Aptos" panose="020B0004020202020204" pitchFamily="34" charset="0"/>
                <a:ea typeface="Times New Roman" panose="02020603050405020304" pitchFamily="18" charset="0"/>
                <a:cs typeface="Aptos" panose="020B0004020202020204" pitchFamily="34" charset="0"/>
              </a:rPr>
              <a:t>PORTER:   </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Here’s a </a:t>
            </a:r>
            <a:r>
              <a:rPr lang="en-GB" sz="1800" dirty="0">
                <a:highlight>
                  <a:srgbClr val="FFFF00"/>
                </a:highlight>
                <a:latin typeface="Aptos" panose="020B0004020202020204" pitchFamily="34" charset="0"/>
                <a:ea typeface="Times New Roman" panose="02020603050405020304" pitchFamily="18" charset="0"/>
                <a:cs typeface="Aptos" panose="020B0004020202020204" pitchFamily="34" charset="0"/>
              </a:rPr>
              <a:t>farmer that hanged</a:t>
            </a:r>
            <a:endParaRPr lang="en-GB" sz="1800" dirty="0">
              <a:highlight>
                <a:srgbClr val="FFFF00"/>
              </a:highlight>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highlight>
                  <a:srgbClr val="FFFF00"/>
                </a:highlight>
                <a:latin typeface="Aptos" panose="020B0004020202020204" pitchFamily="34" charset="0"/>
                <a:ea typeface="Times New Roman" panose="02020603050405020304" pitchFamily="18" charset="0"/>
                <a:cs typeface="Aptos" panose="020B0004020202020204" pitchFamily="34" charset="0"/>
              </a:rPr>
              <a:t>himself on </a:t>
            </a:r>
            <a:r>
              <a:rPr lang="en-GB" sz="1800" dirty="0" err="1">
                <a:highlight>
                  <a:srgbClr val="FFFF00"/>
                </a:highlight>
                <a:latin typeface="Aptos" panose="020B0004020202020204" pitchFamily="34" charset="0"/>
                <a:ea typeface="Times New Roman" panose="02020603050405020304" pitchFamily="18" charset="0"/>
                <a:cs typeface="Aptos" panose="020B0004020202020204" pitchFamily="34" charset="0"/>
              </a:rPr>
              <a:t>th</a:t>
            </a:r>
            <a:r>
              <a:rPr lang="en-GB" sz="1800" dirty="0">
                <a:highlight>
                  <a:srgbClr val="FFFF00"/>
                </a:highlight>
                <a:latin typeface="Aptos" panose="020B0004020202020204" pitchFamily="34" charset="0"/>
                <a:ea typeface="Times New Roman" panose="02020603050405020304" pitchFamily="18" charset="0"/>
                <a:cs typeface="Aptos" panose="020B0004020202020204" pitchFamily="34" charset="0"/>
              </a:rPr>
              <a:t>’ expectation of plenty</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Come in time!</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Have napkins enough about you; here you’ll sweat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for ’t.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Knock, knock! Who’s there, in </a:t>
            </a:r>
            <a:r>
              <a:rPr lang="en-GB" sz="1800" dirty="0" err="1">
                <a:solidFill>
                  <a:schemeClr val="bg1"/>
                </a:solidFill>
                <a:latin typeface="Aptos" panose="020B0004020202020204" pitchFamily="34" charset="0"/>
                <a:ea typeface="Times New Roman" panose="02020603050405020304" pitchFamily="18" charset="0"/>
                <a:cs typeface="Aptos" panose="020B0004020202020204" pitchFamily="34" charset="0"/>
              </a:rPr>
              <a:t>th</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other devil’s name? Faith, here’s </a:t>
            </a: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an equivocator</a:t>
            </a:r>
            <a:endParaRPr lang="en-GB" sz="1800" dirty="0">
              <a:highlight>
                <a:srgbClr val="00FFFF"/>
              </a:highlight>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that could swear in both the</a:t>
            </a:r>
            <a:r>
              <a:rPr lang="en-GB" sz="1800" dirty="0">
                <a:solidFill>
                  <a:schemeClr val="bg1"/>
                </a:solidFill>
                <a:highlight>
                  <a:srgbClr val="00FFFF"/>
                </a:highlight>
                <a:latin typeface="Aptos" panose="020B0004020202020204" pitchFamily="34" charset="0"/>
                <a:ea typeface="Times New Roman" panose="02020603050405020304" pitchFamily="18" charset="0"/>
                <a:cs typeface="Aptos" panose="020B0004020202020204" pitchFamily="34" charset="0"/>
              </a:rPr>
              <a:t> </a:t>
            </a: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scales against either</a:t>
            </a:r>
            <a:endParaRPr lang="en-GB" sz="1800" dirty="0">
              <a:highlight>
                <a:srgbClr val="00FFFF"/>
              </a:highlight>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scale</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who committed </a:t>
            </a: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treason</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enough for God’s</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sake yet could not </a:t>
            </a: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equivocate</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to heaven. O, come in,</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highlight>
                  <a:srgbClr val="00FFFF"/>
                </a:highlight>
                <a:latin typeface="Aptos" panose="020B0004020202020204" pitchFamily="34" charset="0"/>
                <a:ea typeface="Times New Roman" panose="02020603050405020304" pitchFamily="18" charset="0"/>
                <a:cs typeface="Aptos" panose="020B0004020202020204" pitchFamily="34" charset="0"/>
              </a:rPr>
              <a:t>equivocator</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Knock, knock, knock! Who’s</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there? Faith, here’s an </a:t>
            </a:r>
            <a:r>
              <a:rPr lang="en-GB" sz="1800" dirty="0">
                <a:highlight>
                  <a:srgbClr val="00FF00"/>
                </a:highlight>
                <a:latin typeface="Aptos" panose="020B0004020202020204" pitchFamily="34" charset="0"/>
                <a:ea typeface="Times New Roman" panose="02020603050405020304" pitchFamily="18" charset="0"/>
                <a:cs typeface="Aptos" panose="020B0004020202020204" pitchFamily="34" charset="0"/>
              </a:rPr>
              <a:t>English tailor </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come hither for</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highlight>
                  <a:srgbClr val="00FF00"/>
                </a:highlight>
                <a:latin typeface="Aptos" panose="020B0004020202020204" pitchFamily="34" charset="0"/>
                <a:ea typeface="Times New Roman" panose="02020603050405020304" pitchFamily="18" charset="0"/>
                <a:cs typeface="Aptos" panose="020B0004020202020204" pitchFamily="34" charset="0"/>
              </a:rPr>
              <a:t>stealing out of a French hose</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Come in, </a:t>
            </a:r>
            <a:r>
              <a:rPr lang="en-GB" sz="1800" dirty="0">
                <a:highlight>
                  <a:srgbClr val="00FF00"/>
                </a:highlight>
                <a:latin typeface="Aptos" panose="020B0004020202020204" pitchFamily="34" charset="0"/>
                <a:ea typeface="Times New Roman" panose="02020603050405020304" pitchFamily="18" charset="0"/>
                <a:cs typeface="Aptos" panose="020B0004020202020204" pitchFamily="34" charset="0"/>
              </a:rPr>
              <a:t>tailor</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Here</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 you may roast your goose.</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 </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r>
              <a:rPr lang="en-GB" sz="1800" i="1" dirty="0">
                <a:solidFill>
                  <a:schemeClr val="bg1"/>
                </a:solidFill>
                <a:latin typeface="Aptos" panose="020B0004020202020204" pitchFamily="34" charset="0"/>
                <a:ea typeface="Times New Roman" panose="02020603050405020304" pitchFamily="18" charset="0"/>
                <a:cs typeface="Aptos" panose="020B0004020202020204" pitchFamily="34" charset="0"/>
              </a:rPr>
              <a:t>Knock.</a:t>
            </a:r>
            <a:r>
              <a:rPr lang="en-GB" sz="1800" dirty="0">
                <a:solidFill>
                  <a:schemeClr val="bg1"/>
                </a:solidFill>
                <a:latin typeface="Aptos" panose="020B0004020202020204" pitchFamily="34" charset="0"/>
                <a:ea typeface="Times New Roman" panose="02020603050405020304" pitchFamily="18" charset="0"/>
                <a:cs typeface="Aptos" panose="020B0004020202020204" pitchFamily="34" charset="0"/>
              </a:rPr>
              <a:t>)</a:t>
            </a:r>
            <a:endParaRPr lang="en-GB" sz="1800" dirty="0">
              <a:solidFill>
                <a:schemeClr val="bg1"/>
              </a:solidFill>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pPr>
            <a:endParaRPr lang="en-GB" dirty="0">
              <a:solidFill>
                <a:schemeClr val="bg1"/>
              </a:solidFill>
            </a:endParaRPr>
          </a:p>
        </p:txBody>
      </p:sp>
      <p:sp>
        <p:nvSpPr>
          <p:cNvPr id="6" name="TextBox 5">
            <a:extLst>
              <a:ext uri="{FF2B5EF4-FFF2-40B4-BE49-F238E27FC236}">
                <a16:creationId xmlns:a16="http://schemas.microsoft.com/office/drawing/2014/main" id="{19DBD17A-0324-5757-1289-ECE52B2DBEB3}"/>
              </a:ext>
            </a:extLst>
          </p:cNvPr>
          <p:cNvSpPr txBox="1"/>
          <p:nvPr/>
        </p:nvSpPr>
        <p:spPr>
          <a:xfrm>
            <a:off x="8496054" y="6297891"/>
            <a:ext cx="4031226" cy="369332"/>
          </a:xfrm>
          <a:prstGeom prst="rect">
            <a:avLst/>
          </a:prstGeom>
          <a:noFill/>
        </p:spPr>
        <p:txBody>
          <a:bodyPr wrap="square" rtlCol="0">
            <a:spAutoFit/>
          </a:bodyPr>
          <a:lstStyle/>
          <a:p>
            <a:r>
              <a:rPr lang="en-GB" b="1" dirty="0">
                <a:solidFill>
                  <a:schemeClr val="bg1"/>
                </a:solidFill>
              </a:rPr>
              <a:t>See the next slide for a translation.</a:t>
            </a:r>
          </a:p>
        </p:txBody>
      </p:sp>
      <p:sp>
        <p:nvSpPr>
          <p:cNvPr id="14" name="TextBox 13">
            <a:extLst>
              <a:ext uri="{FF2B5EF4-FFF2-40B4-BE49-F238E27FC236}">
                <a16:creationId xmlns:a16="http://schemas.microsoft.com/office/drawing/2014/main" id="{23A5EA89-F556-6C5E-7B15-9DA319170AA0}"/>
              </a:ext>
            </a:extLst>
          </p:cNvPr>
          <p:cNvSpPr txBox="1"/>
          <p:nvPr/>
        </p:nvSpPr>
        <p:spPr>
          <a:xfrm>
            <a:off x="735330" y="1650843"/>
            <a:ext cx="4911090" cy="4801314"/>
          </a:xfrm>
          <a:prstGeom prst="rect">
            <a:avLst/>
          </a:prstGeom>
          <a:noFill/>
          <a:ln>
            <a:noFill/>
          </a:ln>
        </p:spPr>
        <p:txBody>
          <a:bodyPr wrap="square" rtlCol="0">
            <a:spAutoFit/>
          </a:bodyPr>
          <a:lstStyle/>
          <a:p>
            <a:r>
              <a:rPr lang="en-GB" b="1" dirty="0"/>
              <a:t>Success Criteria:</a:t>
            </a:r>
          </a:p>
          <a:p>
            <a:endParaRPr lang="en-GB" b="1" dirty="0"/>
          </a:p>
          <a:p>
            <a:pPr marL="342900" indent="-342900">
              <a:buAutoNum type="arabicPeriod"/>
            </a:pPr>
            <a:r>
              <a:rPr lang="en-GB" dirty="0"/>
              <a:t>Think of three frustrating behaviours (and people who do them) to replace the farmer, the equivocator, and the English tailor.</a:t>
            </a:r>
          </a:p>
          <a:p>
            <a:pPr marL="342900" indent="-342900">
              <a:buAutoNum type="arabicPeriod"/>
            </a:pPr>
            <a:endParaRPr lang="en-GB" dirty="0"/>
          </a:p>
          <a:p>
            <a:pPr marL="342900" indent="-342900">
              <a:buAutoNum type="arabicPeriod"/>
            </a:pPr>
            <a:r>
              <a:rPr lang="en-GB" dirty="0"/>
              <a:t>They must be behaving in ways that the modern character of the Porter would want to criticise in 2024/5. In this production, he will be a security guard in a military compound.</a:t>
            </a:r>
          </a:p>
          <a:p>
            <a:pPr marL="342900" indent="-342900">
              <a:buAutoNum type="arabicPeriod"/>
            </a:pPr>
            <a:endParaRPr lang="en-GB" dirty="0"/>
          </a:p>
          <a:p>
            <a:pPr marL="342900" indent="-342900">
              <a:buAutoNum type="arabicPeriod"/>
            </a:pPr>
            <a:r>
              <a:rPr lang="en-GB" dirty="0"/>
              <a:t>Replace all the highlighted words with your chosen people and their crimes.</a:t>
            </a:r>
          </a:p>
          <a:p>
            <a:pPr marL="342900" indent="-342900">
              <a:buAutoNum type="arabicPeriod"/>
            </a:pPr>
            <a:endParaRPr lang="en-GB" dirty="0"/>
          </a:p>
          <a:p>
            <a:pPr marL="342900" indent="-342900">
              <a:buAutoNum type="arabicPeriod"/>
            </a:pPr>
            <a:r>
              <a:rPr lang="en-GB" dirty="0"/>
              <a:t>Keep the structure and rhythm of the speech as much as you can.</a:t>
            </a:r>
          </a:p>
        </p:txBody>
      </p:sp>
    </p:spTree>
    <p:extLst>
      <p:ext uri="{BB962C8B-B14F-4D97-AF65-F5344CB8AC3E}">
        <p14:creationId xmlns:p14="http://schemas.microsoft.com/office/powerpoint/2010/main" val="191856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CA1E-2AB5-3DA8-9613-662809CBB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1A765-AF78-CFDA-FFB0-8269E1E4E721}"/>
              </a:ext>
            </a:extLst>
          </p:cNvPr>
          <p:cNvSpPr>
            <a:spLocks noGrp="1"/>
          </p:cNvSpPr>
          <p:nvPr>
            <p:ph type="title"/>
          </p:nvPr>
        </p:nvSpPr>
        <p:spPr>
          <a:xfrm>
            <a:off x="838200" y="365125"/>
            <a:ext cx="10431780" cy="1325563"/>
          </a:xfrm>
        </p:spPr>
        <p:txBody>
          <a:bodyPr>
            <a:normAutofit/>
          </a:bodyPr>
          <a:lstStyle/>
          <a:p>
            <a:r>
              <a:rPr lang="en-GB" sz="3600" b="1" dirty="0"/>
              <a:t>Act II, Scene 3: Translation of the Porter’s speech</a:t>
            </a:r>
          </a:p>
        </p:txBody>
      </p:sp>
      <p:sp>
        <p:nvSpPr>
          <p:cNvPr id="3" name="Content Placeholder 2">
            <a:extLst>
              <a:ext uri="{FF2B5EF4-FFF2-40B4-BE49-F238E27FC236}">
                <a16:creationId xmlns:a16="http://schemas.microsoft.com/office/drawing/2014/main" id="{F4957C4F-A2B6-F8BD-4019-8DDA931297AD}"/>
              </a:ext>
            </a:extLst>
          </p:cNvPr>
          <p:cNvSpPr>
            <a:spLocks noGrp="1"/>
          </p:cNvSpPr>
          <p:nvPr>
            <p:ph idx="1"/>
          </p:nvPr>
        </p:nvSpPr>
        <p:spPr>
          <a:xfrm>
            <a:off x="838200" y="1690688"/>
            <a:ext cx="10515600" cy="4351338"/>
          </a:xfrm>
        </p:spPr>
        <p:txBody>
          <a:bodyPr>
            <a:normAutofit/>
          </a:bodyPr>
          <a:lstStyle/>
          <a:p>
            <a:pPr marL="0" indent="0">
              <a:buNone/>
            </a:pPr>
            <a: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PORTER:</a:t>
            </a:r>
          </a:p>
          <a:p>
            <a:pPr marL="0" indent="0" algn="l">
              <a:buNone/>
            </a:pPr>
            <a:r>
              <a:rPr lang="en-GB" sz="1800" dirty="0">
                <a:solidFill>
                  <a:srgbClr val="000000"/>
                </a:solidFill>
                <a:latin typeface="Aptos" panose="020B0004020202020204" pitchFamily="34" charset="0"/>
              </a:rPr>
              <a:t>Oh, here’s a farmer who hoarded goods (hoping to sell them at a high price), and then hanged himself when their price went down. Come right in. Make sure you have enough handkerchiefs, you’re going to get sweaty in here.</a:t>
            </a:r>
          </a:p>
          <a:p>
            <a:pPr marL="0" indent="0" algn="l">
              <a:buNone/>
            </a:pPr>
            <a:r>
              <a:rPr lang="en-GB" sz="1800" dirty="0">
                <a:solidFill>
                  <a:srgbClr val="000000"/>
                </a:solidFill>
                <a:latin typeface="Aptos" panose="020B0004020202020204" pitchFamily="34" charset="0"/>
              </a:rPr>
              <a:t>[Knocking inside]</a:t>
            </a:r>
          </a:p>
          <a:p>
            <a:pPr marL="0" indent="0" algn="l">
              <a:buNone/>
            </a:pPr>
            <a:r>
              <a:rPr lang="en-GB" sz="1800" dirty="0">
                <a:solidFill>
                  <a:srgbClr val="000000"/>
                </a:solidFill>
                <a:latin typeface="Aptos" panose="020B0004020202020204" pitchFamily="34" charset="0"/>
              </a:rPr>
              <a:t>Knock, knock! Who's there, in the other devil's name? By God, here’s a smooth talker, who could swear under oath to both sides of an argument at the same time.  Although he committed treason for God’s sake, he couldn’t talk his way into heaven. Come on in, smooth talker.</a:t>
            </a:r>
          </a:p>
          <a:p>
            <a:pPr marL="0" indent="0" algn="l">
              <a:buNone/>
            </a:pPr>
            <a:r>
              <a:rPr lang="en-GB" sz="1800" dirty="0">
                <a:solidFill>
                  <a:srgbClr val="000000"/>
                </a:solidFill>
                <a:latin typeface="Aptos" panose="020B0004020202020204" pitchFamily="34" charset="0"/>
              </a:rPr>
              <a:t>[Knocking inside]</a:t>
            </a:r>
          </a:p>
          <a:p>
            <a:pPr marL="0" indent="0" algn="l">
              <a:buNone/>
            </a:pPr>
            <a:r>
              <a:rPr lang="en-GB" sz="1800" dirty="0">
                <a:solidFill>
                  <a:srgbClr val="000000"/>
                </a:solidFill>
                <a:latin typeface="Aptos" panose="020B0004020202020204" pitchFamily="34" charset="0"/>
              </a:rPr>
              <a:t>Knock, knock, knock! Who's this? Well, here’s an English tailor sent to hell for skimping on fabric for some fancy clothes: come on in, tailor; it’s hot enough to hear your iron in here!</a:t>
            </a:r>
          </a:p>
          <a:p>
            <a:pPr marL="0" indent="0">
              <a:buNone/>
            </a:pPr>
            <a:endParaRPr lang="en-GB" dirty="0"/>
          </a:p>
        </p:txBody>
      </p:sp>
      <p:sp>
        <p:nvSpPr>
          <p:cNvPr id="4" name="Rectangle 3">
            <a:extLst>
              <a:ext uri="{FF2B5EF4-FFF2-40B4-BE49-F238E27FC236}">
                <a16:creationId xmlns:a16="http://schemas.microsoft.com/office/drawing/2014/main" id="{1845C4E9-35CF-576E-487A-10AE1D1EB09A}"/>
              </a:ext>
            </a:extLst>
          </p:cNvPr>
          <p:cNvSpPr/>
          <p:nvPr/>
        </p:nvSpPr>
        <p:spPr>
          <a:xfrm>
            <a:off x="1" y="6629400"/>
            <a:ext cx="12192000" cy="228600"/>
          </a:xfrm>
          <a:prstGeom prst="rect">
            <a:avLst/>
          </a:prstGeom>
          <a:solidFill>
            <a:srgbClr val="532E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6192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1916</TotalTime>
  <Words>727</Words>
  <Application>Microsoft Office PowerPoint</Application>
  <PresentationFormat>Widescreen</PresentationFormat>
  <Paragraphs>63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Symbol</vt:lpstr>
      <vt:lpstr>Office Theme</vt:lpstr>
      <vt:lpstr>The Porter’s Speech</vt:lpstr>
      <vt:lpstr>The competition</vt:lpstr>
      <vt:lpstr>Act II, Scene 3:  The Porter’s Speech</vt:lpstr>
      <vt:lpstr>Act II, Scene 3: Translation of the Porter’s speech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 Withers</dc:creator>
  <cp:lastModifiedBy>Miranda Gleaves</cp:lastModifiedBy>
  <cp:revision>5</cp:revision>
  <dcterms:created xsi:type="dcterms:W3CDTF">2024-12-02T08:48:34Z</dcterms:created>
  <dcterms:modified xsi:type="dcterms:W3CDTF">2024-12-05T16:51:16Z</dcterms:modified>
</cp:coreProperties>
</file>